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57" r:id="rId4"/>
    <p:sldId id="272" r:id="rId5"/>
    <p:sldId id="266" r:id="rId6"/>
    <p:sldId id="267" r:id="rId7"/>
    <p:sldId id="268" r:id="rId8"/>
    <p:sldId id="274" r:id="rId9"/>
    <p:sldId id="270" r:id="rId10"/>
    <p:sldId id="271" r:id="rId11"/>
    <p:sldId id="275" r:id="rId12"/>
    <p:sldId id="258" r:id="rId13"/>
    <p:sldId id="261" r:id="rId14"/>
    <p:sldId id="269" r:id="rId15"/>
    <p:sldId id="265" r:id="rId16"/>
    <p:sldId id="262" r:id="rId17"/>
    <p:sldId id="263" r:id="rId18"/>
    <p:sldId id="273" r:id="rId19"/>
    <p:sldId id="259" r:id="rId20"/>
    <p:sldId id="260" r:id="rId21"/>
  </p:sldIdLst>
  <p:sldSz cx="14630400" cy="8229600"/>
  <p:notesSz cx="8229600" cy="146304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1549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0B0-A95B-8625-CA06-EB14AEC5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56F17-E9AF-6133-37DD-30A461DC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4485-AC30-402C-3401-C570916CF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DEC49-6971-D877-3F58-556A14D3FF90}"/>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6600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6C99A-EA2F-2A4D-5A98-E02462330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57EAD-98C1-982D-B21A-801F86183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9E5F1-02AD-AA5B-DFF2-8FD9EE3DA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20B876-ABF4-98C6-6AF2-1879DF4C9E2D}"/>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844557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87F2-7EAE-921D-991D-DE4E5283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2B3B-0439-DA6D-5C0E-AFB5F68F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8922-A8B7-DD8B-33C7-750CDC3A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6E5CA-57B7-5CCB-54BA-B10F0C59EA8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60658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5577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1" y="5891877"/>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6B46-D286-D8BC-21F0-CC174BDBC72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3A9EAA8-53CC-6BA2-6D75-7E3844AD8446}"/>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בעיית האי-איזון של סיווג ה-</a:t>
            </a:r>
            <a:r>
              <a:rPr lang="en-US" sz="4800" dirty="0">
                <a:solidFill>
                  <a:srgbClr val="D69DE3"/>
                </a:solidFill>
                <a:latin typeface="Bradley Hand ITC" panose="03070402050302030203" pitchFamily="66" charset="0"/>
              </a:rPr>
              <a:t>LABEL</a:t>
            </a:r>
            <a:r>
              <a:rPr lang="he-IL" sz="4800" dirty="0">
                <a:solidFill>
                  <a:srgbClr val="D69DE3"/>
                </a:solidFill>
                <a:latin typeface="Bradley Hand ITC" panose="03070402050302030203" pitchFamily="66" charset="0"/>
              </a:rPr>
              <a:t> (</a:t>
            </a:r>
            <a:r>
              <a:rPr lang="en-US" sz="4800" dirty="0">
                <a:solidFill>
                  <a:srgbClr val="D69DE3"/>
                </a:solidFill>
                <a:latin typeface="Bradley Hand ITC" panose="03070402050302030203" pitchFamily="66" charset="0"/>
              </a:rPr>
              <a:t>stroke</a:t>
            </a:r>
            <a:r>
              <a:rPr lang="he-IL" sz="4800" dirty="0">
                <a:solidFill>
                  <a:srgbClr val="D69DE3"/>
                </a:solidFill>
                <a:latin typeface="Bradley Hand ITC" panose="03070402050302030203" pitchFamily="66" charset="0"/>
              </a:rPr>
              <a:t>)</a:t>
            </a:r>
            <a:endParaRPr lang="en-US" sz="4800" dirty="0">
              <a:solidFill>
                <a:srgbClr val="D69DE3"/>
              </a:solidFill>
            </a:endParaRPr>
          </a:p>
        </p:txBody>
      </p:sp>
      <p:sp>
        <p:nvSpPr>
          <p:cNvPr id="2" name="תיבת טקסט 1">
            <a:extLst>
              <a:ext uri="{FF2B5EF4-FFF2-40B4-BE49-F238E27FC236}">
                <a16:creationId xmlns:a16="http://schemas.microsoft.com/office/drawing/2014/main" id="{0ACDC082-A715-0E6D-A2D2-3C41B129A0D3}"/>
              </a:ext>
            </a:extLst>
          </p:cNvPr>
          <p:cNvSpPr txBox="1"/>
          <p:nvPr/>
        </p:nvSpPr>
        <p:spPr>
          <a:xfrm>
            <a:off x="1446407" y="1693871"/>
            <a:ext cx="4588629" cy="5262979"/>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נשווה בין כמות המטופלים במערך הנתונים שלנו שקיבלו ולא קיבלו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כי כמות המטופלים בבסיס הנתונים שקיבלו שבץ מוחי מהווה קצת פחות מ-5% מסך כל המטופלים</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אי-איזון זה יוצר קושי לאימון המודל וזיהוי נכון של שבץ, </a:t>
            </a:r>
            <a:br>
              <a:rPr lang="en-US" sz="2400" dirty="0">
                <a:solidFill>
                  <a:schemeClr val="bg1"/>
                </a:solidFill>
                <a:latin typeface="Bradley Hand ITC" panose="03070402050302030203" pitchFamily="66" charset="0"/>
              </a:rPr>
            </a:br>
            <a:r>
              <a:rPr lang="he-IL" sz="2400" dirty="0">
                <a:solidFill>
                  <a:schemeClr val="bg1"/>
                </a:solidFill>
                <a:latin typeface="Bradley Hand ITC" panose="03070402050302030203" pitchFamily="66" charset="0"/>
              </a:rPr>
              <a:t>כך מודל "טיפש" יכול להגיע לרמת דיוק של כ-95%.</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p:txBody>
      </p:sp>
      <p:pic>
        <p:nvPicPr>
          <p:cNvPr id="6" name="תמונה 5"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4AB57260-5690-B9F3-1246-6A68E733D478}"/>
              </a:ext>
            </a:extLst>
          </p:cNvPr>
          <p:cNvPicPr>
            <a:picLocks noChangeAspect="1"/>
          </p:cNvPicPr>
          <p:nvPr/>
        </p:nvPicPr>
        <p:blipFill>
          <a:blip r:embed="rId3"/>
          <a:stretch>
            <a:fillRect/>
          </a:stretch>
        </p:blipFill>
        <p:spPr>
          <a:xfrm>
            <a:off x="6035036" y="1796337"/>
            <a:ext cx="8180324" cy="5453549"/>
          </a:xfrm>
          <a:prstGeom prst="rect">
            <a:avLst/>
          </a:prstGeom>
        </p:spPr>
      </p:pic>
    </p:spTree>
    <p:extLst>
      <p:ext uri="{BB962C8B-B14F-4D97-AF65-F5344CB8AC3E}">
        <p14:creationId xmlns:p14="http://schemas.microsoft.com/office/powerpoint/2010/main" val="401352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Bradley Hand ITC" panose="03070402050302030203" pitchFamily="66"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00BA81BD-655A-BD46-5B33-81FB62D9C3A4}"/>
                  </a:ext>
                </a:extLst>
              </p:cNvPr>
              <p:cNvSpPr txBox="1"/>
              <p:nvPr/>
            </p:nvSpPr>
            <p:spPr>
              <a:xfrm>
                <a:off x="1817914" y="3153795"/>
                <a:ext cx="10108474" cy="5109091"/>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he-IL" sz="3600" b="1" dirty="0">
                  <a:solidFill>
                    <a:srgbClr val="EEAEF6"/>
                  </a:solidFill>
                </a:endParaRPr>
              </a:p>
              <a:p>
                <a:endParaRPr lang="en-US" sz="2400" dirty="0">
                  <a:solidFill>
                    <a:schemeClr val="bg1"/>
                  </a:solidFill>
                </a:endParaRPr>
              </a:p>
              <a:p>
                <a:pPr marL="285750" lvl="0" indent="-285750">
                  <a:buFont typeface="Arial" panose="020B0604020202020204" pitchFamily="34" charset="0"/>
                  <a:buChar char="•"/>
                </a:pPr>
                <a:r>
                  <a:rPr lang="he-IL" sz="2200" dirty="0">
                    <a:solidFill>
                      <a:schemeClr val="bg1"/>
                    </a:solidFill>
                  </a:rPr>
                  <a:t>נעשה שימוש במדדים:</a:t>
                </a:r>
              </a:p>
              <a:p>
                <a:pPr marL="742950" lvl="1" indent="-285750">
                  <a:buFont typeface="Arial" panose="020B0604020202020204" pitchFamily="34" charset="0"/>
                  <a:buChar char="•"/>
                </a:pPr>
                <a:r>
                  <a:rPr lang="en-US" sz="2200" dirty="0">
                    <a:solidFill>
                      <a:schemeClr val="bg1"/>
                    </a:solidFill>
                  </a:rPr>
                  <a:t>Recall</a:t>
                </a:r>
                <a:r>
                  <a:rPr lang="he-IL" sz="2200" dirty="0">
                    <a:solidFill>
                      <a:schemeClr val="bg1"/>
                    </a:solidFill>
                  </a:rPr>
                  <a:t>: כמה מהמטופלים אשר חולי שבץ סווגו כחולי שבץ ע"י המודל.</a:t>
                </a:r>
              </a:p>
              <a:p>
                <a:pPr marL="742950" lvl="1" indent="-285750">
                  <a:buFont typeface="Arial" panose="020B0604020202020204" pitchFamily="34" charset="0"/>
                  <a:buChar char="•"/>
                </a:pPr>
                <a:r>
                  <a:rPr lang="en-US" sz="2200" dirty="0">
                    <a:solidFill>
                      <a:schemeClr val="bg1"/>
                    </a:solidFill>
                  </a:rPr>
                  <a:t>Precision</a:t>
                </a:r>
                <a:r>
                  <a:rPr lang="he-IL" sz="2200" dirty="0">
                    <a:solidFill>
                      <a:schemeClr val="bg1"/>
                    </a:solidFill>
                  </a:rPr>
                  <a:t>: כמה מהמטופלים אשר סווגו כחולי שבץ באמת חולי שבץ.</a:t>
                </a:r>
              </a:p>
              <a:p>
                <a:pPr marL="742950" lvl="1" indent="-285750">
                  <a:buFont typeface="Arial" panose="020B0604020202020204" pitchFamily="34" charset="0"/>
                  <a:buChar char="•"/>
                </a:pPr>
                <a14:m>
                  <m:oMath xmlns:m="http://schemas.openxmlformats.org/officeDocument/2006/math">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𝐹</m:t>
                        </m:r>
                      </m:e>
                      <m:sub>
                        <m:r>
                          <a:rPr lang="en-US" sz="2200" i="1">
                            <a:solidFill>
                              <a:schemeClr val="bg1"/>
                            </a:solidFill>
                            <a:latin typeface="Cambria Math" panose="02040503050406030204" pitchFamily="18" charset="0"/>
                          </a:rPr>
                          <m:t>1</m:t>
                        </m:r>
                      </m:sub>
                    </m:sSub>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𝑠𝑐𝑜𝑟𝑒</m:t>
                    </m:r>
                  </m:oMath>
                </a14:m>
                <a:r>
                  <a:rPr lang="he-IL" sz="2200" dirty="0">
                    <a:solidFill>
                      <a:schemeClr val="bg1"/>
                    </a:solidFill>
                  </a:rPr>
                  <a:t>: ממוצע הרמוני של </a:t>
                </a:r>
                <a:r>
                  <a:rPr lang="en-US" sz="2200" dirty="0">
                    <a:solidFill>
                      <a:schemeClr val="bg1"/>
                    </a:solidFill>
                  </a:rPr>
                  <a:t>Recall</a:t>
                </a:r>
                <a:r>
                  <a:rPr lang="he-IL" sz="2200" dirty="0">
                    <a:solidFill>
                      <a:schemeClr val="bg1"/>
                    </a:solidFill>
                  </a:rPr>
                  <a:t> ו-</a:t>
                </a:r>
                <a:r>
                  <a:rPr lang="en-US" sz="2200" dirty="0">
                    <a:solidFill>
                      <a:schemeClr val="bg1"/>
                    </a:solidFill>
                  </a:rPr>
                  <a:t>Precision</a:t>
                </a:r>
                <a:r>
                  <a:rPr lang="he-IL" sz="2200" dirty="0">
                    <a:solidFill>
                      <a:schemeClr val="bg1"/>
                    </a:solidFill>
                  </a:rPr>
                  <a:t>.</a:t>
                </a:r>
              </a:p>
              <a:p>
                <a:pPr marL="742950" lvl="1" indent="-285750">
                  <a:buFont typeface="Arial" panose="020B0604020202020204" pitchFamily="34" charset="0"/>
                  <a:buChar char="•"/>
                </a:pPr>
                <a:r>
                  <a:rPr lang="he-IL" sz="2200" dirty="0">
                    <a:solidFill>
                      <a:schemeClr val="bg1"/>
                    </a:solidFill>
                  </a:rPr>
                  <a:t>דיוק (</a:t>
                </a:r>
                <a:r>
                  <a:rPr lang="en-US" sz="2200" dirty="0">
                    <a:solidFill>
                      <a:schemeClr val="bg1"/>
                    </a:solidFill>
                  </a:rPr>
                  <a:t>Accuracy</a:t>
                </a:r>
                <a:r>
                  <a:rPr lang="he-IL" sz="2200" dirty="0">
                    <a:solidFill>
                      <a:schemeClr val="bg1"/>
                    </a:solidFill>
                  </a:rPr>
                  <a:t>): דיוק כללי של סיווג.</a:t>
                </a:r>
              </a:p>
              <a:p>
                <a:pPr marL="285750" lvl="0" indent="-285750">
                  <a:buFont typeface="Arial" panose="020B0604020202020204" pitchFamily="34" charset="0"/>
                  <a:buChar char="•"/>
                </a:pPr>
                <a:r>
                  <a:rPr lang="he-IL" sz="2200" dirty="0">
                    <a:solidFill>
                      <a:schemeClr val="bg1"/>
                    </a:solidFill>
                  </a:rPr>
                  <a:t>*מהמטרה שלנו נרצה שמודל יהיה עם </a:t>
                </a:r>
                <a:r>
                  <a:rPr lang="en-US" sz="2200" dirty="0">
                    <a:solidFill>
                      <a:schemeClr val="bg1"/>
                    </a:solidFill>
                  </a:rPr>
                  <a:t>Recall</a:t>
                </a:r>
                <a:r>
                  <a:rPr lang="he-IL" sz="2200" dirty="0">
                    <a:solidFill>
                      <a:schemeClr val="bg1"/>
                    </a:solidFill>
                  </a:rPr>
                  <a:t> גבוה </a:t>
                </a:r>
                <a:r>
                  <a:rPr lang="he-IL" sz="2200">
                    <a:solidFill>
                      <a:schemeClr val="bg1"/>
                    </a:solidFill>
                  </a:rPr>
                  <a:t>בשביל לסווג כמה שיותר </a:t>
                </a:r>
                <a:r>
                  <a:rPr lang="he-IL" sz="2200" dirty="0">
                    <a:solidFill>
                      <a:schemeClr val="bg1"/>
                    </a:solidFill>
                  </a:rPr>
                  <a:t>חולי שבץ כחולי שבץ עם מחיר מינימלי ל</a:t>
                </a:r>
                <a:r>
                  <a:rPr lang="en-US" sz="2200" dirty="0">
                    <a:solidFill>
                      <a:schemeClr val="bg1"/>
                    </a:solidFill>
                  </a:rPr>
                  <a:t>Precision</a:t>
                </a:r>
                <a:r>
                  <a:rPr lang="he-IL" sz="2200" dirty="0">
                    <a:solidFill>
                      <a:schemeClr val="bg1"/>
                    </a:solidFill>
                  </a:rPr>
                  <a:t> ו-</a:t>
                </a:r>
                <a:r>
                  <a:rPr lang="en-US" sz="2200" dirty="0">
                    <a:solidFill>
                      <a:schemeClr val="bg1"/>
                    </a:solidFill>
                  </a:rPr>
                  <a:t>Accuracy</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הניסויים מבוצעים ב</a:t>
                </a:r>
                <a:r>
                  <a:rPr lang="en-US" sz="2200" dirty="0">
                    <a:solidFill>
                      <a:schemeClr val="bg1"/>
                    </a:solidFill>
                  </a:rPr>
                  <a:t>Python-</a:t>
                </a:r>
                <a:r>
                  <a:rPr lang="he-IL" sz="2200" dirty="0">
                    <a:solidFill>
                      <a:schemeClr val="bg1"/>
                    </a:solidFill>
                  </a:rPr>
                  <a:t> בעזרת ספריית </a:t>
                </a:r>
                <a:r>
                  <a:rPr lang="en-US" sz="2200" dirty="0">
                    <a:solidFill>
                      <a:schemeClr val="bg1"/>
                    </a:solidFill>
                  </a:rPr>
                  <a:t>SKLEARN</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לפני הניסויים מבוצע </a:t>
                </a:r>
                <a:r>
                  <a:rPr lang="en-US" sz="2200" dirty="0">
                    <a:solidFill>
                      <a:schemeClr val="bg1"/>
                    </a:solidFill>
                  </a:rPr>
                  <a:t>Pre-Processing</a:t>
                </a:r>
                <a:r>
                  <a:rPr lang="he-IL" sz="2200" dirty="0">
                    <a:solidFill>
                      <a:schemeClr val="bg1"/>
                    </a:solidFill>
                  </a:rPr>
                  <a:t> למסד הנתונים:</a:t>
                </a:r>
              </a:p>
              <a:p>
                <a:pPr marL="742950" lvl="1" indent="-285750">
                  <a:buFont typeface="Arial" panose="020B0604020202020204" pitchFamily="34" charset="0"/>
                  <a:buChar char="•"/>
                </a:pPr>
                <a:r>
                  <a:rPr lang="he-IL" sz="2200" dirty="0">
                    <a:solidFill>
                      <a:schemeClr val="bg1"/>
                    </a:solidFill>
                  </a:rPr>
                  <a:t>הורד קנה מידה של כל ערך מספרי לערכים בין 0-1 בעזרת </a:t>
                </a:r>
                <a:r>
                  <a:rPr lang="en-US" sz="2200" dirty="0" err="1">
                    <a:solidFill>
                      <a:schemeClr val="bg1"/>
                    </a:solidFill>
                  </a:rPr>
                  <a:t>MinMaxScaler</a:t>
                </a:r>
                <a:endParaRPr lang="he-IL" sz="2200" dirty="0">
                  <a:solidFill>
                    <a:schemeClr val="bg1"/>
                  </a:solidFill>
                </a:endParaRPr>
              </a:p>
              <a:p>
                <a:pPr marL="742950" lvl="1" indent="-285750">
                  <a:buFont typeface="Arial" panose="020B0604020202020204" pitchFamily="34" charset="0"/>
                  <a:buChar char="•"/>
                </a:pPr>
                <a:r>
                  <a:rPr lang="he-IL" sz="2200" dirty="0">
                    <a:solidFill>
                      <a:schemeClr val="bg1"/>
                    </a:solidFill>
                  </a:rPr>
                  <a:t>בוצע </a:t>
                </a:r>
                <a:r>
                  <a:rPr lang="en-US" sz="2200" dirty="0">
                    <a:solidFill>
                      <a:schemeClr val="bg1"/>
                    </a:solidFill>
                  </a:rPr>
                  <a:t>One-Hot encoding</a:t>
                </a:r>
                <a:r>
                  <a:rPr lang="he-IL" sz="2200" dirty="0">
                    <a:solidFill>
                      <a:schemeClr val="bg1"/>
                    </a:solidFill>
                  </a:rPr>
                  <a:t> לעמודות הקטגוריאליות</a:t>
                </a:r>
                <a:endParaRPr lang="en-US" sz="2200" dirty="0">
                  <a:solidFill>
                    <a:schemeClr val="bg1"/>
                  </a:solidFill>
                </a:endParaRPr>
              </a:p>
              <a:p>
                <a:r>
                  <a:rPr lang="he-IL" sz="2400" dirty="0">
                    <a:solidFill>
                      <a:schemeClr val="bg1"/>
                    </a:solidFill>
                  </a:rPr>
                  <a:t> </a:t>
                </a:r>
              </a:p>
            </p:txBody>
          </p:sp>
        </mc:Choice>
        <mc:Fallback xmlns="">
          <p:sp>
            <p:nvSpPr>
              <p:cNvPr id="9" name="תיבת טקסט 8">
                <a:extLst>
                  <a:ext uri="{FF2B5EF4-FFF2-40B4-BE49-F238E27FC236}">
                    <a16:creationId xmlns:a16="http://schemas.microsoft.com/office/drawing/2014/main" id="{00BA81BD-655A-BD46-5B33-81FB62D9C3A4}"/>
                  </a:ext>
                </a:extLst>
              </p:cNvPr>
              <p:cNvSpPr txBox="1">
                <a:spLocks noRot="1" noChangeAspect="1" noMove="1" noResize="1" noEditPoints="1" noAdjustHandles="1" noChangeArrowheads="1" noChangeShapeType="1" noTextEdit="1"/>
              </p:cNvSpPr>
              <p:nvPr/>
            </p:nvSpPr>
            <p:spPr>
              <a:xfrm>
                <a:off x="1817914" y="3153795"/>
                <a:ext cx="10108474" cy="5109091"/>
              </a:xfrm>
              <a:prstGeom prst="rect">
                <a:avLst/>
              </a:prstGeom>
              <a:blipFill>
                <a:blip r:embed="rId4"/>
                <a:stretch>
                  <a:fillRect t="-2029" r="-1870" b="-1909"/>
                </a:stretch>
              </a:blipFill>
            </p:spPr>
            <p:txBody>
              <a:bodyPr/>
              <a:lstStyle/>
              <a:p>
                <a:r>
                  <a:rPr lang="he-IL">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Bradley Hand ITC" panose="03070402050302030203" pitchFamily="66" charset="0"/>
              </a:rPr>
              <a:t>השוואת ביצוע של כל 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sp>
        <p:nvSpPr>
          <p:cNvPr id="10" name="תיבת טקסט 9">
            <a:extLst>
              <a:ext uri="{FF2B5EF4-FFF2-40B4-BE49-F238E27FC236}">
                <a16:creationId xmlns:a16="http://schemas.microsoft.com/office/drawing/2014/main" id="{8E91E152-A3A2-326F-92CD-4CC68092CE16}"/>
              </a:ext>
            </a:extLst>
          </p:cNvPr>
          <p:cNvSpPr txBox="1"/>
          <p:nvPr/>
        </p:nvSpPr>
        <p:spPr>
          <a:xfrm>
            <a:off x="598715" y="1668492"/>
            <a:ext cx="4669970" cy="5940088"/>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Bradley Hand ITC" panose="03070402050302030203" pitchFamily="66" charset="0"/>
              </a:rPr>
              <a:t>ניתן לראות כי המודלים </a:t>
            </a:r>
            <a:br>
              <a:rPr lang="en-US" sz="2400" dirty="0">
                <a:solidFill>
                  <a:schemeClr val="bg1"/>
                </a:solidFill>
                <a:latin typeface="Bradley Hand ITC" panose="03070402050302030203" pitchFamily="66" charset="0"/>
              </a:rPr>
            </a:br>
            <a:r>
              <a:rPr lang="en-US" sz="2400" dirty="0">
                <a:solidFill>
                  <a:schemeClr val="bg1"/>
                </a:solidFill>
                <a:ea typeface="Batang" panose="020B0503020000020004" pitchFamily="18" charset="-127"/>
              </a:rPr>
              <a:t>Logistic-Regression</a:t>
            </a:r>
            <a:r>
              <a:rPr lang="he-IL" sz="2400" dirty="0">
                <a:solidFill>
                  <a:schemeClr val="bg1"/>
                </a:solidFill>
                <a:ea typeface="Batang" panose="020B0503020000020004" pitchFamily="18" charset="-127"/>
              </a:rPr>
              <a:t> ו – </a:t>
            </a:r>
            <a:r>
              <a:rPr lang="en-US" sz="2400" dirty="0">
                <a:solidFill>
                  <a:schemeClr val="bg1"/>
                </a:solidFill>
                <a:ea typeface="Batang" panose="020B0503020000020004" pitchFamily="18" charset="-127"/>
              </a:rPr>
              <a:t>SVM</a:t>
            </a:r>
            <a:br>
              <a:rPr lang="en-US" sz="2400" dirty="0">
                <a:solidFill>
                  <a:schemeClr val="bg1"/>
                </a:solidFill>
                <a:ea typeface="Batang" panose="020B0503020000020004" pitchFamily="18" charset="-127"/>
              </a:rPr>
            </a:br>
            <a:r>
              <a:rPr lang="he-IL" sz="2400" dirty="0">
                <a:solidFill>
                  <a:schemeClr val="bg1"/>
                </a:solidFill>
                <a:ea typeface="Batang" panose="020B0503020000020004" pitchFamily="18" charset="-127"/>
              </a:rPr>
              <a:t>תפסו הרבה מקריים חיוביים(שבץ) אך עם הקרבה יחסית משמעותית לדיוק</a:t>
            </a:r>
          </a:p>
          <a:p>
            <a:pPr marL="342900" indent="-342900">
              <a:spcBef>
                <a:spcPts val="600"/>
              </a:spcBef>
              <a:buFont typeface="Arial" panose="020B0604020202020204" pitchFamily="34" charset="0"/>
              <a:buChar char="•"/>
            </a:pPr>
            <a:r>
              <a:rPr lang="he-IL" sz="2400" dirty="0">
                <a:solidFill>
                  <a:schemeClr val="bg1"/>
                </a:solidFill>
                <a:latin typeface="BatangChe" panose="020B0503020000020004" pitchFamily="49" charset="-127"/>
                <a:ea typeface="Batang" panose="020B0503020000020004" pitchFamily="18" charset="-127"/>
              </a:rPr>
              <a:t>למרות ששאר המודלים השיגו דיוקים הרבה יותר טוב (אם כי פחות מן דיוק מודל טיפש) הם לא תפסו חלק נכבד מן המקריים החיוביים(שבץ)</a:t>
            </a:r>
          </a:p>
          <a:p>
            <a:pPr marL="342900" indent="-342900">
              <a:spcBef>
                <a:spcPts val="600"/>
              </a:spcBef>
              <a:buFont typeface="Arial" panose="020B0604020202020204" pitchFamily="34" charset="0"/>
              <a:buChar char="•"/>
            </a:pPr>
            <a:r>
              <a:rPr lang="he-IL" sz="2400" dirty="0">
                <a:solidFill>
                  <a:schemeClr val="bg1"/>
                </a:solidFill>
                <a:latin typeface="BatangChe" panose="020B0503020000020004" pitchFamily="49" charset="-127"/>
                <a:ea typeface="Batang" panose="020B0503020000020004" pitchFamily="18" charset="-127"/>
              </a:rPr>
              <a:t>נראה ש- </a:t>
            </a:r>
            <a:r>
              <a:rPr lang="en-US" sz="2400" dirty="0">
                <a:solidFill>
                  <a:schemeClr val="bg1"/>
                </a:solidFill>
                <a:latin typeface="BatangChe" panose="020B0503020000020004" pitchFamily="49" charset="-127"/>
                <a:ea typeface="Batang" panose="020B0503020000020004" pitchFamily="18" charset="-127"/>
              </a:rPr>
              <a:t>Logistic-Regression</a:t>
            </a:r>
            <a:r>
              <a:rPr lang="he-IL" sz="2400" dirty="0">
                <a:solidFill>
                  <a:schemeClr val="bg1"/>
                </a:solidFill>
                <a:latin typeface="BatangChe" panose="020B0503020000020004" pitchFamily="49" charset="-127"/>
                <a:ea typeface="Batang" panose="020B0503020000020004" pitchFamily="18" charset="-127"/>
              </a:rPr>
              <a:t> נותן את התוצאה הכי טובה ביחס למדד </a:t>
            </a:r>
            <a:r>
              <a:rPr lang="en-US" sz="2400" dirty="0">
                <a:solidFill>
                  <a:schemeClr val="bg1"/>
                </a:solidFill>
                <a:latin typeface="BatangChe" panose="020B0503020000020004" pitchFamily="49" charset="-127"/>
                <a:ea typeface="Batang" panose="020B0503020000020004" pitchFamily="18" charset="-127"/>
              </a:rPr>
              <a:t>F1</a:t>
            </a:r>
            <a:r>
              <a:rPr lang="he-IL" sz="2400" dirty="0">
                <a:solidFill>
                  <a:schemeClr val="bg1"/>
                </a:solidFill>
                <a:latin typeface="BatangChe" panose="020B0503020000020004" pitchFamily="49" charset="-127"/>
                <a:ea typeface="Batang" panose="020B0503020000020004" pitchFamily="18" charset="-127"/>
              </a:rPr>
              <a:t>.</a:t>
            </a:r>
          </a:p>
          <a:p>
            <a:pPr marL="342900" indent="-342900">
              <a:spcBef>
                <a:spcPts val="600"/>
              </a:spcBef>
              <a:buFont typeface="Arial" panose="020B0604020202020204" pitchFamily="34" charset="0"/>
              <a:buChar char="•"/>
            </a:pPr>
            <a:endParaRPr lang="he-IL" sz="2400" dirty="0">
              <a:solidFill>
                <a:schemeClr val="bg1"/>
              </a:solidFill>
              <a:latin typeface="BatangChe" panose="020B0503020000020004" pitchFamily="49" charset="-127"/>
              <a:ea typeface="BatangChe" panose="020B0503020000020004" pitchFamily="49" charset="-127"/>
            </a:endParaRPr>
          </a:p>
          <a:p>
            <a:pPr marL="342900" indent="-342900">
              <a:spcBef>
                <a:spcPts val="600"/>
              </a:spcBef>
              <a:buFont typeface="Arial" panose="020B0604020202020204" pitchFamily="34" charset="0"/>
              <a:buChar char="•"/>
            </a:pPr>
            <a:endParaRPr lang="he-IL" sz="2400" dirty="0">
              <a:solidFill>
                <a:schemeClr val="bg1"/>
              </a:solidFill>
              <a:latin typeface="Bradley Hand ITC" panose="03070402050302030203" pitchFamily="66" charset="0"/>
            </a:endParaRPr>
          </a:p>
        </p:txBody>
      </p:sp>
      <p:pic>
        <p:nvPicPr>
          <p:cNvPr id="5" name="תמונה 4" descr="תמונה שמכילה טקסט, צילום מסך, גופן, מספר&#10;&#10;תוכן בינה מלאכותית גנרטיבית עשוי להיות שגוי.">
            <a:extLst>
              <a:ext uri="{FF2B5EF4-FFF2-40B4-BE49-F238E27FC236}">
                <a16:creationId xmlns:a16="http://schemas.microsoft.com/office/drawing/2014/main" id="{5CCBEDD3-71CA-1F2B-B418-995C416C7E08}"/>
              </a:ext>
            </a:extLst>
          </p:cNvPr>
          <p:cNvPicPr>
            <a:picLocks noChangeAspect="1"/>
          </p:cNvPicPr>
          <p:nvPr/>
        </p:nvPicPr>
        <p:blipFill>
          <a:blip r:embed="rId3"/>
          <a:stretch>
            <a:fillRect/>
          </a:stretch>
        </p:blipFill>
        <p:spPr>
          <a:xfrm>
            <a:off x="5448490" y="1668492"/>
            <a:ext cx="9042051" cy="4249764"/>
          </a:xfrm>
          <a:prstGeom prst="rect">
            <a:avLst/>
          </a:prstGeom>
        </p:spPr>
      </p:pic>
    </p:spTree>
    <p:extLst>
      <p:ext uri="{BB962C8B-B14F-4D97-AF65-F5344CB8AC3E}">
        <p14:creationId xmlns:p14="http://schemas.microsoft.com/office/powerpoint/2010/main" val="71505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latin typeface="Bradley Hand ITC" panose="03070402050302030203" pitchFamily="66" charset="0"/>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he-IL" sz="1700" dirty="0">
                <a:solidFill>
                  <a:schemeClr val="bg1"/>
                </a:solidFill>
                <a:latin typeface="Arial" panose="020B0604020202020204" pitchFamily="34" charset="0"/>
                <a:ea typeface="Times New Roman" panose="02020603050405020304" pitchFamily="18" charset="0"/>
              </a:rPr>
              <a:t> - האלגוריתם </a:t>
            </a:r>
            <a:r>
              <a:rPr lang="he-IL" sz="1700" dirty="0">
                <a:solidFill>
                  <a:schemeClr val="bg1"/>
                </a:solidFill>
                <a:latin typeface="Calibri" panose="020F0502020204030204" pitchFamily="34" charset="0"/>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 כך הוא יכול לסווג נכון יותר מקריים חיוביים.</a:t>
            </a: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cs typeface="Arial" panose="020B0604020202020204" pitchFamily="34" charset="0"/>
              </a:rPr>
              <a:t>K-Nearest Neighbors</a:t>
            </a:r>
            <a:r>
              <a:rPr lang="he-IL" sz="1600" dirty="0">
                <a:solidFill>
                  <a:schemeClr val="bg1"/>
                </a:solidFill>
                <a:latin typeface="Calibri" panose="020F0502020204030204" pitchFamily="34" charset="0"/>
              </a:rPr>
              <a:t> – מאי איזון המידע ומהתפלגות המעורבבת של הנקודות, כמעט בלתי אפשרי לסווג עם מודל זה כיוון שמודל זה עובד הכי טוב עם מידע שיש לו הפרדה או הבדל יותר מוגדר במרחב. זוהי כנראה הסיבה למה הוא לא הצליח לשפר ולהגיע לתוצאה טובה.</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a:t>
            </a:r>
            <a:r>
              <a:rPr lang="he-IL" sz="1600" dirty="0">
                <a:solidFill>
                  <a:schemeClr val="bg1"/>
                </a:solidFill>
                <a:latin typeface="Calibri" panose="020F0502020204030204" pitchFamily="34" charset="0"/>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הרבה אופציות וכך עץ ההחלטה גדל ואיכות הסיווג יורדת ולכן ניתן לראות שאחוז הדיוק של האלגוריתם הזה הוא נמוך יותר יחסית לשאר האלגוריתמים, הוא פחות מתאים כסיווג עבור מערך הנתונים שלנו בצורה יעילה.</a:t>
            </a:r>
            <a:endParaRPr lang="he-IL" sz="1600" dirty="0">
              <a:solidFill>
                <a:schemeClr val="bg1"/>
              </a:solidFill>
              <a:latin typeface="Bradley Hand ITC" panose="03070402050302030203" pitchFamily="66" charset="0"/>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latin typeface="Calibri" panose="020F0502020204030204" pitchFamily="34" charset="0"/>
                <a:cs typeface="Arial" panose="020B0604020202020204" pitchFamily="34" charset="0"/>
              </a:rPr>
              <a:t>Adaboost</a:t>
            </a:r>
            <a:r>
              <a:rPr lang="he-IL" sz="1700" dirty="0">
                <a:solidFill>
                  <a:schemeClr val="bg1"/>
                </a:solidFill>
                <a:latin typeface="Calibri" panose="020F0502020204030204" pitchFamily="34" charset="0"/>
              </a:rPr>
              <a:t> </a:t>
            </a:r>
            <a:r>
              <a:rPr lang="en-US" sz="1700" dirty="0">
                <a:solidFill>
                  <a:schemeClr val="bg1"/>
                </a:solidFill>
                <a:latin typeface="Calibri" panose="020F0502020204030204" pitchFamily="34" charset="0"/>
                <a:cs typeface="Arial" panose="020B0604020202020204" pitchFamily="34" charset="0"/>
              </a:rPr>
              <a:t>–</a:t>
            </a:r>
            <a:r>
              <a:rPr lang="he-IL" sz="1700" dirty="0">
                <a:solidFill>
                  <a:schemeClr val="bg1"/>
                </a:solidFill>
                <a:latin typeface="Calibri" panose="020F0502020204030204" pitchFamily="34" charset="0"/>
              </a:rPr>
              <a:t> האלגוריתם הוא רב תכליתי כלומר הוא יכול להתמודד עם טקסט כמו גם נתונים מספריים, וזה מתאר את המאגר שלנו. אך נראה שמאי איזון והתפלגות המסד נתונים הוא התקשה להגיע לתוצאות טובות.</a:t>
            </a:r>
            <a:endParaRPr lang="en-US" sz="1700" dirty="0">
              <a:solidFill>
                <a:schemeClr val="bg1"/>
              </a:solidFill>
              <a:latin typeface="Calibri" panose="020F0502020204030204" pitchFamily="34" charset="0"/>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ידוע כי אלגוריתם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לא עובד טוב עם מערך נתונים גדול אך אצלנו המערך נתונים אינו כל כך גדול (כ-5000 שורות) ולכן האלגוריתם עובד עליו בצורה יעילה. כך יותר קל לאלגוריתם לסווג בין הנתונים כי הוא צריך למצוא מישור מפריד כך שבין דוגמאות האימון לבין המפריד יהיו שוליים רחבים ככל האפשר וככל שמערך הנתונים קטן יותר יהיה קל יותר לאלגוריתם לבצע את ההפרדה המקסימאלית.</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62E1F126-CE95-60B5-598C-A82E3571EC1D}"/>
              </a:ext>
            </a:extLst>
          </p:cNvPr>
          <p:cNvSpPr txBox="1"/>
          <p:nvPr/>
        </p:nvSpPr>
        <p:spPr>
          <a:xfrm>
            <a:off x="576943" y="1944190"/>
            <a:ext cx="4637315" cy="538609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 הערכנו את הניסוי עם אותו מצב </a:t>
            </a:r>
            <a:r>
              <a:rPr lang="he-IL" sz="2400" dirty="0" err="1">
                <a:solidFill>
                  <a:schemeClr val="bg1"/>
                </a:solidFill>
                <a:latin typeface="Calibri" panose="020F0502020204030204" pitchFamily="34" charset="0"/>
              </a:rPr>
              <a:t>רנדומי</a:t>
            </a:r>
            <a:r>
              <a:rPr lang="he-IL" sz="2400" dirty="0">
                <a:solidFill>
                  <a:schemeClr val="bg1"/>
                </a:solidFill>
                <a:latin typeface="Calibri" panose="020F0502020204030204" pitchFamily="34" charset="0"/>
              </a:rPr>
              <a:t> לריצות עם </a:t>
            </a:r>
            <a:r>
              <a:rPr lang="en-US" sz="2400" dirty="0">
                <a:solidFill>
                  <a:schemeClr val="bg1"/>
                </a:solidFill>
                <a:latin typeface="Calibri" panose="020F0502020204030204" pitchFamily="34" charset="0"/>
              </a:rPr>
              <a:t>PCA</a:t>
            </a:r>
            <a:r>
              <a:rPr lang="he-IL" sz="2400" dirty="0">
                <a:solidFill>
                  <a:schemeClr val="bg1"/>
                </a:solidFill>
                <a:latin typeface="Calibri" panose="020F0502020204030204" pitchFamily="34" charset="0"/>
              </a:rPr>
              <a:t> ובלי.</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שהשימוש ב-</a:t>
            </a:r>
            <a:r>
              <a:rPr lang="en-US" sz="2400" dirty="0">
                <a:solidFill>
                  <a:schemeClr val="bg1"/>
                </a:solidFill>
                <a:latin typeface="Calibri" panose="020F0502020204030204" pitchFamily="34" charset="0"/>
              </a:rPr>
              <a:t>PCA</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לא עזר למודלים להגיע לתוצאה יותר טובה.</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הסיבה היא כנראה שהמסד נתונים מכיל נתונים קטגוריאליים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(לדו': </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ושיטה זו מניחה שלמידע יש מבנה ליניארי כך שהיא לא ממש עובדת על מסד זה.</a:t>
            </a:r>
          </a:p>
          <a:p>
            <a:pPr marL="342900" indent="-342900">
              <a:spcBef>
                <a:spcPts val="600"/>
              </a:spcBef>
              <a:buFont typeface="Arial" panose="020B0604020202020204" pitchFamily="34" charset="0"/>
              <a:buChar char="•"/>
            </a:pPr>
            <a:endParaRPr lang="en-US" sz="1200" dirty="0">
              <a:solidFill>
                <a:schemeClr val="bg1"/>
              </a:solidFill>
            </a:endParaRPr>
          </a:p>
          <a:p>
            <a:pPr>
              <a:spcBef>
                <a:spcPts val="600"/>
              </a:spcBef>
            </a:pPr>
            <a:endParaRPr lang="he-IL" sz="2400" dirty="0">
              <a:solidFill>
                <a:schemeClr val="bg1"/>
              </a:solidFill>
            </a:endParaRPr>
          </a:p>
        </p:txBody>
      </p:sp>
      <p:sp>
        <p:nvSpPr>
          <p:cNvPr id="2" name="Text 1">
            <a:extLst>
              <a:ext uri="{FF2B5EF4-FFF2-40B4-BE49-F238E27FC236}">
                <a16:creationId xmlns:a16="http://schemas.microsoft.com/office/drawing/2014/main" id="{D17B9554-576F-40AD-1EC9-9EEBDAA1289A}"/>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6" name="תמונה 5" descr="תמונה שמכילה טקסט, צילום מסך, מספר, גופן&#10;&#10;תוכן בינה מלאכותית גנרטיבית עשוי להיות שגוי.">
            <a:extLst>
              <a:ext uri="{FF2B5EF4-FFF2-40B4-BE49-F238E27FC236}">
                <a16:creationId xmlns:a16="http://schemas.microsoft.com/office/drawing/2014/main" id="{9F01FA7F-F54B-E40B-32C4-C63A2CE8ED6D}"/>
              </a:ext>
            </a:extLst>
          </p:cNvPr>
          <p:cNvPicPr>
            <a:picLocks noChangeAspect="1"/>
          </p:cNvPicPr>
          <p:nvPr/>
        </p:nvPicPr>
        <p:blipFill>
          <a:blip r:embed="rId3"/>
          <a:stretch>
            <a:fillRect/>
          </a:stretch>
        </p:blipFill>
        <p:spPr>
          <a:xfrm>
            <a:off x="5367327" y="1288391"/>
            <a:ext cx="8533730" cy="6186954"/>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B4760-938A-D9B4-93A0-7B66418FCCA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8534597-908F-0298-FBC0-897134C326BB}"/>
              </a:ext>
            </a:extLst>
          </p:cNvPr>
          <p:cNvPicPr>
            <a:picLocks noChangeAspect="1"/>
          </p:cNvPicPr>
          <p:nvPr/>
        </p:nvPicPr>
        <p:blipFill>
          <a:blip r:embed="rId3"/>
          <a:stretch>
            <a:fillRect/>
          </a:stretch>
        </p:blipFill>
        <p:spPr>
          <a:xfrm>
            <a:off x="0" y="0"/>
            <a:ext cx="5760720" cy="8229600"/>
          </a:xfrm>
          <a:prstGeom prst="rect">
            <a:avLst/>
          </a:prstGeom>
        </p:spPr>
      </p:pic>
      <p:sp>
        <p:nvSpPr>
          <p:cNvPr id="4" name="תיבת טקסט 3">
            <a:extLst>
              <a:ext uri="{FF2B5EF4-FFF2-40B4-BE49-F238E27FC236}">
                <a16:creationId xmlns:a16="http://schemas.microsoft.com/office/drawing/2014/main" id="{82C2A839-FB87-7FAB-B079-4839BDCD9F35}"/>
              </a:ext>
            </a:extLst>
          </p:cNvPr>
          <p:cNvSpPr txBox="1"/>
          <p:nvPr/>
        </p:nvSpPr>
        <p:spPr>
          <a:xfrm>
            <a:off x="5760720" y="964866"/>
            <a:ext cx="7315200" cy="584775"/>
          </a:xfrm>
          <a:prstGeom prst="rect">
            <a:avLst/>
          </a:prstGeom>
          <a:noFill/>
        </p:spPr>
        <p:txBody>
          <a:bodyPr wrap="square">
            <a:spAutoFit/>
          </a:bodyPr>
          <a:lstStyle/>
          <a:p>
            <a:r>
              <a:rPr lang="he-IL" sz="3200" dirty="0">
                <a:solidFill>
                  <a:schemeClr val="bg1"/>
                </a:solidFill>
                <a:latin typeface="Arial" panose="020B0604020202020204" pitchFamily="34" charset="0"/>
                <a:cs typeface="Arial" panose="020B0604020202020204" pitchFamily="34" charset="0"/>
              </a:rPr>
              <a:t>לסיכום</a:t>
            </a:r>
            <a:endParaRPr lang="he-IL" sz="3200" dirty="0">
              <a:solidFill>
                <a:schemeClr val="bg1"/>
              </a:solidFill>
            </a:endParaRPr>
          </a:p>
        </p:txBody>
      </p:sp>
    </p:spTree>
    <p:extLst>
      <p:ext uri="{BB962C8B-B14F-4D97-AF65-F5344CB8AC3E}">
        <p14:creationId xmlns:p14="http://schemas.microsoft.com/office/powerpoint/2010/main" val="3115821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001375" y="97786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מתודולוגיה</a:t>
            </a:r>
            <a:endParaRPr lang="en-US" sz="2200" dirty="0"/>
          </a:p>
        </p:txBody>
      </p:sp>
      <p:sp>
        <p:nvSpPr>
          <p:cNvPr id="3" name="Text 1"/>
          <p:cNvSpPr/>
          <p:nvPr/>
        </p:nvSpPr>
        <p:spPr>
          <a:xfrm>
            <a:off x="7804666" y="1559004"/>
            <a:ext cx="6031944"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עיבוד מקדים של הנתונים</a:t>
            </a:r>
            <a:endParaRPr lang="en-US" sz="4450" dirty="0"/>
          </a:p>
        </p:txBody>
      </p:sp>
      <p:sp>
        <p:nvSpPr>
          <p:cNvPr id="4" name="Shape 2"/>
          <p:cNvSpPr/>
          <p:nvPr/>
        </p:nvSpPr>
        <p:spPr>
          <a:xfrm>
            <a:off x="7400211" y="2948107"/>
            <a:ext cx="6436400" cy="226814"/>
          </a:xfrm>
          <a:prstGeom prst="roundRect">
            <a:avLst>
              <a:gd name="adj" fmla="val 42003"/>
            </a:avLst>
          </a:prstGeom>
          <a:solidFill>
            <a:srgbClr val="282D5E"/>
          </a:solidFill>
          <a:ln/>
        </p:spPr>
        <p:txBody>
          <a:bodyPr/>
          <a:lstStyle/>
          <a:p>
            <a:endParaRPr lang="he-IL"/>
          </a:p>
        </p:txBody>
      </p:sp>
      <p:sp>
        <p:nvSpPr>
          <p:cNvPr id="5" name="Text 3"/>
          <p:cNvSpPr/>
          <p:nvPr/>
        </p:nvSpPr>
        <p:spPr>
          <a:xfrm>
            <a:off x="10774561" y="3401735"/>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טעינת וניקוי נתונים</a:t>
            </a:r>
            <a:endParaRPr lang="en-US" sz="2200" dirty="0"/>
          </a:p>
        </p:txBody>
      </p:sp>
      <p:sp>
        <p:nvSpPr>
          <p:cNvPr id="6" name="Text 4"/>
          <p:cNvSpPr/>
          <p:nvPr/>
        </p:nvSpPr>
        <p:spPr>
          <a:xfrm>
            <a:off x="7627025" y="3892153"/>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קריאת קובץ stroke_dataset.csv באמצעות Pandas. טיפול בערכים חסרים, במיוחד ב-BMI, והסרת מזהה (id) לא רלוונטי.</a:t>
            </a:r>
            <a:endParaRPr lang="en-US" sz="1750" dirty="0"/>
          </a:p>
        </p:txBody>
      </p:sp>
      <p:sp>
        <p:nvSpPr>
          <p:cNvPr id="7" name="Shape 5"/>
          <p:cNvSpPr/>
          <p:nvPr/>
        </p:nvSpPr>
        <p:spPr>
          <a:xfrm>
            <a:off x="793790" y="2607945"/>
            <a:ext cx="6436400" cy="226814"/>
          </a:xfrm>
          <a:prstGeom prst="roundRect">
            <a:avLst>
              <a:gd name="adj" fmla="val 42003"/>
            </a:avLst>
          </a:prstGeom>
          <a:solidFill>
            <a:srgbClr val="282D5E"/>
          </a:solidFill>
          <a:ln/>
        </p:spPr>
        <p:txBody>
          <a:bodyPr/>
          <a:lstStyle/>
          <a:p>
            <a:endParaRPr lang="he-IL"/>
          </a:p>
        </p:txBody>
      </p:sp>
      <p:sp>
        <p:nvSpPr>
          <p:cNvPr id="8" name="Text 6"/>
          <p:cNvSpPr/>
          <p:nvPr/>
        </p:nvSpPr>
        <p:spPr>
          <a:xfrm>
            <a:off x="4128373" y="3061573"/>
            <a:ext cx="2875002"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קידוד משתנים קטגוריים</a:t>
            </a:r>
            <a:endParaRPr lang="en-US" sz="2200" dirty="0"/>
          </a:p>
        </p:txBody>
      </p:sp>
      <p:sp>
        <p:nvSpPr>
          <p:cNvPr id="9" name="Text 7"/>
          <p:cNvSpPr/>
          <p:nvPr/>
        </p:nvSpPr>
        <p:spPr>
          <a:xfrm>
            <a:off x="1020604" y="3551992"/>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המרת משתנים כמו gender, work_type, smoking_status למספרים באמצעות replace() ול-Dummy Variables.</a:t>
            </a:r>
            <a:endParaRPr lang="en-US" sz="1750" dirty="0"/>
          </a:p>
        </p:txBody>
      </p:sp>
      <p:sp>
        <p:nvSpPr>
          <p:cNvPr id="10" name="Shape 8"/>
          <p:cNvSpPr/>
          <p:nvPr/>
        </p:nvSpPr>
        <p:spPr>
          <a:xfrm>
            <a:off x="7400211" y="5354955"/>
            <a:ext cx="6436400" cy="226814"/>
          </a:xfrm>
          <a:prstGeom prst="roundRect">
            <a:avLst>
              <a:gd name="adj" fmla="val 42003"/>
            </a:avLst>
          </a:prstGeom>
          <a:solidFill>
            <a:srgbClr val="282D5E"/>
          </a:solidFill>
          <a:ln/>
        </p:spPr>
        <p:txBody>
          <a:bodyPr/>
          <a:lstStyle/>
          <a:p>
            <a:endParaRPr lang="he-IL"/>
          </a:p>
        </p:txBody>
      </p:sp>
      <p:sp>
        <p:nvSpPr>
          <p:cNvPr id="11" name="Text 9"/>
          <p:cNvSpPr/>
          <p:nvPr/>
        </p:nvSpPr>
        <p:spPr>
          <a:xfrm>
            <a:off x="10302359" y="5808583"/>
            <a:ext cx="3307437"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נירמול (Standardization)</a:t>
            </a:r>
            <a:endParaRPr lang="en-US" sz="2200" dirty="0"/>
          </a:p>
        </p:txBody>
      </p:sp>
      <p:sp>
        <p:nvSpPr>
          <p:cNvPr id="12" name="Text 10"/>
          <p:cNvSpPr/>
          <p:nvPr/>
        </p:nvSpPr>
        <p:spPr>
          <a:xfrm>
            <a:off x="7627025" y="6299002"/>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נירמול משתנים מספריים באמצעות StandardScaler להבטחת סקלה אחידה.</a:t>
            </a:r>
            <a:endParaRPr lang="en-US" sz="1750" dirty="0"/>
          </a:p>
        </p:txBody>
      </p:sp>
      <p:sp>
        <p:nvSpPr>
          <p:cNvPr id="13" name="Shape 11"/>
          <p:cNvSpPr/>
          <p:nvPr/>
        </p:nvSpPr>
        <p:spPr>
          <a:xfrm>
            <a:off x="793790" y="5014793"/>
            <a:ext cx="6436400" cy="226814"/>
          </a:xfrm>
          <a:prstGeom prst="roundRect">
            <a:avLst>
              <a:gd name="adj" fmla="val 42003"/>
            </a:avLst>
          </a:prstGeom>
          <a:solidFill>
            <a:srgbClr val="282D5E"/>
          </a:solidFill>
          <a:ln/>
        </p:spPr>
        <p:txBody>
          <a:bodyPr/>
          <a:lstStyle/>
          <a:p>
            <a:endParaRPr lang="he-IL"/>
          </a:p>
        </p:txBody>
      </p:sp>
      <p:sp>
        <p:nvSpPr>
          <p:cNvPr id="14" name="Text 12"/>
          <p:cNvSpPr/>
          <p:nvPr/>
        </p:nvSpPr>
        <p:spPr>
          <a:xfrm>
            <a:off x="3815001" y="5468422"/>
            <a:ext cx="318837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בחירת תכונות משמעותיות</a:t>
            </a:r>
            <a:endParaRPr lang="en-US" sz="2200" dirty="0"/>
          </a:p>
        </p:txBody>
      </p:sp>
      <p:sp>
        <p:nvSpPr>
          <p:cNvPr id="15" name="Text 13"/>
          <p:cNvSpPr/>
          <p:nvPr/>
        </p:nvSpPr>
        <p:spPr>
          <a:xfrm>
            <a:off x="1020604" y="5958840"/>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שימוש ב-ExtraTreesClassifier לזיהוי המשתנים המשפיעים ביותר על סיכון לשבץ (Feature Importance).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Bradley Hand ITC" panose="03070402050302030203" pitchFamily="66"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Bradley Hand ITC" panose="03070402050302030203" pitchFamily="66"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Bradley Hand ITC" panose="03070402050302030203" pitchFamily="66"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Bradley Hand ITC" panose="03070402050302030203" pitchFamily="66"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Bradley Hand ITC" panose="03070402050302030203" pitchFamily="66"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001375" y="658892"/>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אלגוריתמים</a:t>
            </a:r>
            <a:endParaRPr lang="en-US" sz="2200" dirty="0"/>
          </a:p>
        </p:txBody>
      </p:sp>
      <p:sp>
        <p:nvSpPr>
          <p:cNvPr id="3" name="Text 1"/>
          <p:cNvSpPr/>
          <p:nvPr/>
        </p:nvSpPr>
        <p:spPr>
          <a:xfrm>
            <a:off x="6906578" y="1240036"/>
            <a:ext cx="6930033"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מודלים למידת מכונה לבחינה</a:t>
            </a:r>
            <a:endParaRPr lang="en-US" sz="4450" dirty="0"/>
          </a:p>
        </p:txBody>
      </p:sp>
      <p:pic>
        <p:nvPicPr>
          <p:cNvPr id="4" name="Image 0" descr="preencoded.png"/>
          <p:cNvPicPr>
            <a:picLocks noChangeAspect="1"/>
          </p:cNvPicPr>
          <p:nvPr/>
        </p:nvPicPr>
        <p:blipFill>
          <a:blip r:embed="rId3"/>
          <a:stretch>
            <a:fillRect/>
          </a:stretch>
        </p:blipFill>
        <p:spPr>
          <a:xfrm>
            <a:off x="793790" y="2288977"/>
            <a:ext cx="680442" cy="680442"/>
          </a:xfrm>
          <a:prstGeom prst="rect">
            <a:avLst/>
          </a:prstGeom>
        </p:spPr>
      </p:pic>
      <p:sp>
        <p:nvSpPr>
          <p:cNvPr id="5" name="Text 2"/>
          <p:cNvSpPr/>
          <p:nvPr/>
        </p:nvSpPr>
        <p:spPr>
          <a:xfrm>
            <a:off x="79379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Logistic Regression</a:t>
            </a:r>
            <a:endParaRPr lang="en-US" sz="2200" dirty="0"/>
          </a:p>
        </p:txBody>
      </p:sp>
      <p:sp>
        <p:nvSpPr>
          <p:cNvPr id="6" name="Text 3"/>
          <p:cNvSpPr/>
          <p:nvPr/>
        </p:nvSpPr>
        <p:spPr>
          <a:xfrm>
            <a:off x="793790"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סטטיסטי המשמש לסיווג בינארי, יעיל להבנת הקשר בין משתנים.</a:t>
            </a:r>
            <a:endParaRPr lang="en-US" sz="1750" dirty="0"/>
          </a:p>
        </p:txBody>
      </p:sp>
      <p:pic>
        <p:nvPicPr>
          <p:cNvPr id="7" name="Image 1" descr="preencoded.png"/>
          <p:cNvPicPr>
            <a:picLocks noChangeAspect="1"/>
          </p:cNvPicPr>
          <p:nvPr/>
        </p:nvPicPr>
        <p:blipFill>
          <a:blip r:embed="rId4"/>
          <a:stretch>
            <a:fillRect/>
          </a:stretch>
        </p:blipFill>
        <p:spPr>
          <a:xfrm>
            <a:off x="5235893" y="2288977"/>
            <a:ext cx="680442" cy="680442"/>
          </a:xfrm>
          <a:prstGeom prst="rect">
            <a:avLst/>
          </a:prstGeom>
        </p:spPr>
      </p:pic>
      <p:sp>
        <p:nvSpPr>
          <p:cNvPr id="8" name="Text 4"/>
          <p:cNvSpPr/>
          <p:nvPr/>
        </p:nvSpPr>
        <p:spPr>
          <a:xfrm>
            <a:off x="5235893" y="3252907"/>
            <a:ext cx="3839408"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K-Nearest Neighbors (KNN)</a:t>
            </a:r>
            <a:endParaRPr lang="en-US" sz="2200" dirty="0"/>
          </a:p>
        </p:txBody>
      </p:sp>
      <p:sp>
        <p:nvSpPr>
          <p:cNvPr id="9" name="Text 5"/>
          <p:cNvSpPr/>
          <p:nvPr/>
        </p:nvSpPr>
        <p:spPr>
          <a:xfrm>
            <a:off x="5235893"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לא-פרמטרי המבוסס על קרבה בין נקודות נתונים.</a:t>
            </a:r>
            <a:endParaRPr lang="en-US" sz="1750" dirty="0"/>
          </a:p>
        </p:txBody>
      </p:sp>
      <p:pic>
        <p:nvPicPr>
          <p:cNvPr id="10" name="Image 2" descr="preencoded.png"/>
          <p:cNvPicPr>
            <a:picLocks noChangeAspect="1"/>
          </p:cNvPicPr>
          <p:nvPr/>
        </p:nvPicPr>
        <p:blipFill>
          <a:blip r:embed="rId5"/>
          <a:stretch>
            <a:fillRect/>
          </a:stretch>
        </p:blipFill>
        <p:spPr>
          <a:xfrm>
            <a:off x="9677995" y="2288977"/>
            <a:ext cx="680442" cy="680442"/>
          </a:xfrm>
          <a:prstGeom prst="rect">
            <a:avLst/>
          </a:prstGeom>
        </p:spPr>
      </p:pic>
      <p:sp>
        <p:nvSpPr>
          <p:cNvPr id="11" name="Text 6"/>
          <p:cNvSpPr/>
          <p:nvPr/>
        </p:nvSpPr>
        <p:spPr>
          <a:xfrm>
            <a:off x="9677995"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Decision Tree</a:t>
            </a:r>
            <a:endParaRPr lang="en-US" sz="2200" dirty="0"/>
          </a:p>
        </p:txBody>
      </p:sp>
      <p:sp>
        <p:nvSpPr>
          <p:cNvPr id="12" name="Text 7"/>
          <p:cNvSpPr/>
          <p:nvPr/>
        </p:nvSpPr>
        <p:spPr>
          <a:xfrm>
            <a:off x="9677995"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חזק ואינטואיטיבי המייצג החלטות כעץ זרימה, לניתוח נתונים מורכבים.</a:t>
            </a:r>
            <a:endParaRPr lang="en-US" sz="1750" dirty="0"/>
          </a:p>
        </p:txBody>
      </p:sp>
      <p:pic>
        <p:nvPicPr>
          <p:cNvPr id="13" name="Image 3" descr="preencoded.png"/>
          <p:cNvPicPr>
            <a:picLocks noChangeAspect="1"/>
          </p:cNvPicPr>
          <p:nvPr/>
        </p:nvPicPr>
        <p:blipFill>
          <a:blip r:embed="rId6"/>
          <a:stretch>
            <a:fillRect/>
          </a:stretch>
        </p:blipFill>
        <p:spPr>
          <a:xfrm>
            <a:off x="793790" y="5036106"/>
            <a:ext cx="680442" cy="680442"/>
          </a:xfrm>
          <a:prstGeom prst="rect">
            <a:avLst/>
          </a:prstGeom>
        </p:spPr>
      </p:pic>
      <p:sp>
        <p:nvSpPr>
          <p:cNvPr id="14" name="Text 8"/>
          <p:cNvSpPr/>
          <p:nvPr/>
        </p:nvSpPr>
        <p:spPr>
          <a:xfrm>
            <a:off x="793790" y="600003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AdaBoost</a:t>
            </a:r>
            <a:endParaRPr lang="en-US" sz="2200" dirty="0"/>
          </a:p>
        </p:txBody>
      </p:sp>
      <p:sp>
        <p:nvSpPr>
          <p:cNvPr id="15" name="Text 9"/>
          <p:cNvSpPr/>
          <p:nvPr/>
        </p:nvSpPr>
        <p:spPr>
          <a:xfrm>
            <a:off x="793790" y="649045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טכניקת Boosting המשלבת מודלים חלשים ליצירת מודל חזק יותר.</a:t>
            </a:r>
            <a:endParaRPr lang="en-US" sz="1750" dirty="0"/>
          </a:p>
        </p:txBody>
      </p:sp>
      <p:pic>
        <p:nvPicPr>
          <p:cNvPr id="16" name="Image 4" descr="preencoded.png"/>
          <p:cNvPicPr>
            <a:picLocks noChangeAspect="1"/>
          </p:cNvPicPr>
          <p:nvPr/>
        </p:nvPicPr>
        <p:blipFill>
          <a:blip r:embed="rId7"/>
          <a:stretch>
            <a:fillRect/>
          </a:stretch>
        </p:blipFill>
        <p:spPr>
          <a:xfrm>
            <a:off x="5235893" y="5036106"/>
            <a:ext cx="680442" cy="680442"/>
          </a:xfrm>
          <a:prstGeom prst="rect">
            <a:avLst/>
          </a:prstGeom>
        </p:spPr>
      </p:pic>
      <p:sp>
        <p:nvSpPr>
          <p:cNvPr id="17" name="Text 10"/>
          <p:cNvSpPr/>
          <p:nvPr/>
        </p:nvSpPr>
        <p:spPr>
          <a:xfrm>
            <a:off x="5235893" y="600003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Support Vector Machine (SVM)</a:t>
            </a:r>
            <a:endParaRPr lang="en-US" sz="2200" dirty="0"/>
          </a:p>
        </p:txBody>
      </p:sp>
      <p:sp>
        <p:nvSpPr>
          <p:cNvPr id="18" name="Text 11"/>
          <p:cNvSpPr/>
          <p:nvPr/>
        </p:nvSpPr>
        <p:spPr>
          <a:xfrm>
            <a:off x="5235893" y="684478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למציאת היפר-מישור אופטימלי להפרדת מחלקות.</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וכמות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 האם כמות מקרי השבץ שרשומים לעומת המקריים השליליים משפיע על היכולת לחזות, איך ניתן להתמודד </a:t>
            </a:r>
            <a:r>
              <a:rPr lang="he-IL">
                <a:solidFill>
                  <a:schemeClr val="bg1"/>
                </a:solidFill>
              </a:rPr>
              <a:t>עם זה.</a:t>
            </a:r>
            <a:endParaRPr lang="he-IL" dirty="0">
              <a:solidFill>
                <a:schemeClr val="bg1"/>
              </a:solidFill>
            </a:endParaRP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Bricolage Grotesque Extra Bold" pitchFamily="34" charset="0"/>
              </a:rPr>
              <a:t>מערך הנתונים שבו השתמשנו -  </a:t>
            </a:r>
            <a:r>
              <a:rPr lang="en-US" sz="4800" b="1" dirty="0">
                <a:solidFill>
                  <a:srgbClr val="EEAEF6"/>
                </a:solidFill>
                <a:latin typeface="Bricolage Grotesque Extra Bold"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pic>
        <p:nvPicPr>
          <p:cNvPr id="2" name="תמונה 1">
            <a:extLst>
              <a:ext uri="{FF2B5EF4-FFF2-40B4-BE49-F238E27FC236}">
                <a16:creationId xmlns:a16="http://schemas.microsoft.com/office/drawing/2014/main" id="{D39DB0E0-FF0D-1595-E2E1-572C4D552E3C}"/>
              </a:ext>
            </a:extLst>
          </p:cNvPr>
          <p:cNvPicPr>
            <a:picLocks noChangeAspect="1"/>
          </p:cNvPicPr>
          <p:nvPr/>
        </p:nvPicPr>
        <p:blipFill>
          <a:blip r:embed="rId3"/>
          <a:stretch>
            <a:fillRect/>
          </a:stretch>
        </p:blipFill>
        <p:spPr>
          <a:xfrm>
            <a:off x="135899" y="2068286"/>
            <a:ext cx="14222358" cy="4876800"/>
          </a:xfrm>
          <a:prstGeom prst="rect">
            <a:avLst/>
          </a:prstGeom>
        </p:spPr>
      </p:pic>
    </p:spTree>
    <p:extLst>
      <p:ext uri="{BB962C8B-B14F-4D97-AF65-F5344CB8AC3E}">
        <p14:creationId xmlns:p14="http://schemas.microsoft.com/office/powerpoint/2010/main" val="194182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Bricolage Grotesque Extra Bold" pitchFamily="34" charset="0"/>
              </a:rPr>
              <a:t>הסבר מערך הנתונים שבו השתמשנו -  </a:t>
            </a:r>
            <a:r>
              <a:rPr lang="en-US" sz="4800" b="1" dirty="0">
                <a:solidFill>
                  <a:srgbClr val="EEAEF6"/>
                </a:solidFill>
                <a:latin typeface="Bricolage Grotesque Extra Bold"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862870"/>
          </a:xfrm>
          <a:prstGeom prst="rect">
            <a:avLst/>
          </a:prstGeom>
          <a:noFill/>
        </p:spPr>
        <p:txBody>
          <a:bodyPr wrap="square" rtlCol="1">
            <a:spAutoFit/>
          </a:bodyPr>
          <a:lstStyle/>
          <a:p>
            <a:pPr marL="285750" indent="-285750" algn="l" rtl="0">
              <a:buFont typeface="Arial" panose="020B0604020202020204" pitchFamily="34" charset="0"/>
              <a:buChar char="•"/>
            </a:pPr>
            <a:r>
              <a:rPr lang="en-US" sz="2200" b="1" dirty="0">
                <a:solidFill>
                  <a:srgbClr val="D69DE3"/>
                </a:solidFill>
                <a:latin typeface="Inter"/>
              </a:rPr>
              <a:t>gender</a:t>
            </a:r>
            <a:r>
              <a:rPr lang="en-US" sz="2200" b="1" dirty="0">
                <a:solidFill>
                  <a:schemeClr val="bg1"/>
                </a:solidFill>
                <a:latin typeface="Inter"/>
              </a:rPr>
              <a:t>:</a:t>
            </a:r>
            <a:r>
              <a:rPr lang="en-US" sz="2000" dirty="0">
                <a:solidFill>
                  <a:schemeClr val="bg1"/>
                </a:solidFill>
                <a:latin typeface="Inter"/>
              </a:rPr>
              <a:t> "Male", "Female" or "Other”</a:t>
            </a:r>
          </a:p>
          <a:p>
            <a:pPr marL="285750" indent="-285750" algn="l" rtl="0">
              <a:buFont typeface="Arial" panose="020B0604020202020204" pitchFamily="34" charset="0"/>
              <a:buChar char="•"/>
            </a:pPr>
            <a:r>
              <a:rPr lang="en-US" sz="2200" b="1" dirty="0">
                <a:solidFill>
                  <a:srgbClr val="D69DE3"/>
                </a:solidFill>
                <a:latin typeface="Inter"/>
              </a:rPr>
              <a:t>age</a:t>
            </a:r>
            <a:r>
              <a:rPr lang="en-US" sz="2200" b="1" dirty="0">
                <a:solidFill>
                  <a:schemeClr val="bg1"/>
                </a:solidFill>
                <a:latin typeface="Inter"/>
              </a:rPr>
              <a:t>: </a:t>
            </a:r>
            <a:r>
              <a:rPr lang="en-US" sz="2000" dirty="0">
                <a:solidFill>
                  <a:schemeClr val="bg1"/>
                </a:solidFill>
                <a:latin typeface="Inter"/>
              </a:rPr>
              <a:t>age of the patient</a:t>
            </a:r>
          </a:p>
          <a:p>
            <a:pPr marL="285750" indent="-285750" algn="l" rtl="0">
              <a:buFont typeface="Arial" panose="020B0604020202020204" pitchFamily="34" charset="0"/>
              <a:buChar char="•"/>
            </a:pPr>
            <a:r>
              <a:rPr lang="en-US" sz="2200" b="1" dirty="0">
                <a:solidFill>
                  <a:srgbClr val="D69DE3"/>
                </a:solidFill>
                <a:latin typeface="Inter"/>
              </a:rPr>
              <a:t>hypertension</a:t>
            </a:r>
            <a:r>
              <a:rPr lang="en-US" sz="2200" b="1" dirty="0">
                <a:solidFill>
                  <a:schemeClr val="bg1"/>
                </a:solidFill>
                <a:latin typeface="Inter"/>
              </a:rPr>
              <a:t>:</a:t>
            </a:r>
            <a:r>
              <a:rPr lang="en-US" sz="2000" dirty="0">
                <a:solidFill>
                  <a:schemeClr val="bg1"/>
                </a:solidFill>
                <a:latin typeface="Inter"/>
              </a:rPr>
              <a:t> 0 if the patient doesn't have hypertension, 1 if the patient has it</a:t>
            </a:r>
          </a:p>
          <a:p>
            <a:pPr marL="285750" indent="-285750" algn="l" rtl="0">
              <a:buFont typeface="Arial" panose="020B0604020202020204" pitchFamily="34" charset="0"/>
              <a:buChar char="•"/>
            </a:pPr>
            <a:r>
              <a:rPr lang="en-US" sz="2200" b="1" dirty="0" err="1">
                <a:solidFill>
                  <a:srgbClr val="D69DE3"/>
                </a:solidFill>
                <a:latin typeface="Inter"/>
              </a:rPr>
              <a:t>heart_disease</a:t>
            </a:r>
            <a:r>
              <a:rPr lang="en-US" sz="2200" b="1" dirty="0">
                <a:solidFill>
                  <a:schemeClr val="bg1"/>
                </a:solidFill>
                <a:latin typeface="Inter"/>
              </a:rPr>
              <a:t>: </a:t>
            </a:r>
            <a:r>
              <a:rPr lang="en-US" sz="2000" dirty="0">
                <a:solidFill>
                  <a:schemeClr val="bg1"/>
                </a:solidFill>
                <a:latin typeface="Inter"/>
              </a:rPr>
              <a:t>0 if the patient doesn't have any heart diseases, 1 if the patient has it</a:t>
            </a:r>
          </a:p>
          <a:p>
            <a:pPr marL="285750" indent="-285750" algn="l" rtl="0">
              <a:buFont typeface="Arial" panose="020B0604020202020204" pitchFamily="34" charset="0"/>
              <a:buChar char="•"/>
            </a:pPr>
            <a:r>
              <a:rPr lang="en-US" sz="2200" b="1" dirty="0" err="1">
                <a:solidFill>
                  <a:srgbClr val="D69DE3"/>
                </a:solidFill>
                <a:latin typeface="Inter"/>
              </a:rPr>
              <a:t>ever_married</a:t>
            </a:r>
            <a:r>
              <a:rPr lang="en-US" sz="2200" b="1" dirty="0">
                <a:solidFill>
                  <a:schemeClr val="bg1"/>
                </a:solidFill>
                <a:latin typeface="Inter"/>
              </a:rPr>
              <a:t>: </a:t>
            </a:r>
            <a:r>
              <a:rPr lang="en-US" sz="2000" dirty="0">
                <a:solidFill>
                  <a:schemeClr val="bg1"/>
                </a:solidFill>
                <a:latin typeface="Inter"/>
              </a:rPr>
              <a:t>"No" or "Yes“</a:t>
            </a:r>
          </a:p>
          <a:p>
            <a:pPr marL="285750" indent="-285750" algn="l" rtl="0">
              <a:buFont typeface="Arial" panose="020B0604020202020204" pitchFamily="34" charset="0"/>
              <a:buChar char="•"/>
            </a:pPr>
            <a:r>
              <a:rPr lang="en-US" sz="2200" b="1" dirty="0" err="1">
                <a:solidFill>
                  <a:srgbClr val="D69DE3"/>
                </a:solidFill>
                <a:latin typeface="Inter"/>
              </a:rPr>
              <a:t>work_type</a:t>
            </a:r>
            <a:r>
              <a:rPr lang="en-US" sz="2200" b="1" dirty="0">
                <a:solidFill>
                  <a:schemeClr val="bg1"/>
                </a:solidFill>
                <a:latin typeface="Inter"/>
              </a:rPr>
              <a:t>: </a:t>
            </a:r>
            <a:r>
              <a:rPr lang="en-US" sz="2000" dirty="0">
                <a:solidFill>
                  <a:schemeClr val="bg1"/>
                </a:solidFill>
                <a:latin typeface="Inter"/>
              </a:rPr>
              <a:t>"children", "</a:t>
            </a:r>
            <a:r>
              <a:rPr lang="en-US" sz="2000" dirty="0" err="1">
                <a:solidFill>
                  <a:schemeClr val="bg1"/>
                </a:solidFill>
                <a:latin typeface="Inter"/>
              </a:rPr>
              <a:t>Govt_job</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rtl="0">
              <a:buFont typeface="Arial" panose="020B0604020202020204" pitchFamily="34" charset="0"/>
              <a:buChar char="•"/>
            </a:pPr>
            <a:r>
              <a:rPr lang="en-US" sz="2200" b="1" dirty="0" err="1">
                <a:solidFill>
                  <a:srgbClr val="D69DE3"/>
                </a:solidFill>
                <a:latin typeface="Inter"/>
              </a:rPr>
              <a:t>Residence_type</a:t>
            </a:r>
            <a:r>
              <a:rPr lang="en-US" sz="2200" b="1" dirty="0">
                <a:solidFill>
                  <a:schemeClr val="bg1"/>
                </a:solidFill>
                <a:latin typeface="Inter"/>
              </a:rPr>
              <a:t>: </a:t>
            </a:r>
            <a:r>
              <a:rPr lang="en-US" sz="2000" dirty="0">
                <a:solidFill>
                  <a:schemeClr val="bg1"/>
                </a:solidFill>
                <a:latin typeface="Inter"/>
              </a:rPr>
              <a:t>"Rural" or "Urban“</a:t>
            </a:r>
          </a:p>
          <a:p>
            <a:pPr marL="285750" indent="-285750" algn="l" rtl="0">
              <a:buFont typeface="Arial" panose="020B0604020202020204" pitchFamily="34" charset="0"/>
              <a:buChar char="•"/>
            </a:pPr>
            <a:r>
              <a:rPr lang="en-US" sz="2200" b="1"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rtl="0">
              <a:buFont typeface="Arial" panose="020B0604020202020204" pitchFamily="34" charset="0"/>
              <a:buChar char="•"/>
            </a:pPr>
            <a:r>
              <a:rPr lang="en-US" sz="2200" b="1" dirty="0" err="1">
                <a:solidFill>
                  <a:srgbClr val="D69DE3"/>
                </a:solidFill>
                <a:latin typeface="Inter"/>
              </a:rPr>
              <a:t>bmi</a:t>
            </a:r>
            <a:r>
              <a:rPr lang="en-US" sz="2200" b="1" dirty="0">
                <a:solidFill>
                  <a:schemeClr val="bg1"/>
                </a:solidFill>
                <a:latin typeface="Inter"/>
              </a:rPr>
              <a:t>: </a:t>
            </a:r>
            <a:r>
              <a:rPr lang="en-US" sz="2000" dirty="0">
                <a:solidFill>
                  <a:schemeClr val="bg1"/>
                </a:solidFill>
                <a:latin typeface="Inter"/>
              </a:rPr>
              <a:t>body mass index</a:t>
            </a:r>
          </a:p>
          <a:p>
            <a:pPr marL="285750" indent="-285750" algn="l" rtl="0">
              <a:buFont typeface="Arial" panose="020B0604020202020204" pitchFamily="34" charset="0"/>
              <a:buChar char="•"/>
            </a:pPr>
            <a:r>
              <a:rPr lang="en-US" sz="2200" b="1" dirty="0" err="1">
                <a:solidFill>
                  <a:srgbClr val="D69DE3"/>
                </a:solidFill>
                <a:latin typeface="Inter"/>
              </a:rPr>
              <a:t>smoking_status</a:t>
            </a:r>
            <a:r>
              <a:rPr lang="en-US" sz="2200" b="1" dirty="0">
                <a:solidFill>
                  <a:srgbClr val="D69DE3"/>
                </a:solidFill>
                <a:latin typeface="Inter"/>
              </a:rPr>
              <a:t>:</a:t>
            </a:r>
            <a:r>
              <a:rPr lang="en-US" sz="2200" b="1" dirty="0">
                <a:solidFill>
                  <a:schemeClr val="bg1"/>
                </a:solidFill>
                <a:latin typeface="Inter"/>
              </a:rPr>
              <a:t> </a:t>
            </a:r>
            <a:r>
              <a:rPr lang="en-US" sz="2000" dirty="0">
                <a:solidFill>
                  <a:schemeClr val="bg1"/>
                </a:solidFill>
                <a:latin typeface="Inter"/>
              </a:rPr>
              <a:t>"formerly smoked", "never smoked", "smokes" or "Unknown"*</a:t>
            </a:r>
          </a:p>
          <a:p>
            <a:pPr marL="285750" indent="-285750" algn="l" rtl="0">
              <a:buFont typeface="Arial" panose="020B0604020202020204" pitchFamily="34" charset="0"/>
              <a:buChar char="•"/>
            </a:pPr>
            <a:r>
              <a:rPr lang="en-US" sz="2200" b="1" dirty="0">
                <a:solidFill>
                  <a:srgbClr val="D69DE3"/>
                </a:solidFill>
                <a:latin typeface="Inter"/>
              </a:rPr>
              <a:t>stroke</a:t>
            </a:r>
            <a:r>
              <a:rPr lang="en-US" sz="2200" b="1" dirty="0">
                <a:solidFill>
                  <a:schemeClr val="bg1"/>
                </a:solidFill>
                <a:latin typeface="Inter"/>
              </a:rPr>
              <a:t>:</a:t>
            </a:r>
            <a:r>
              <a:rPr lang="en-US" sz="2000" dirty="0">
                <a:solidFill>
                  <a:schemeClr val="bg1"/>
                </a:solidFill>
                <a:latin typeface="Inter"/>
              </a:rPr>
              <a:t> 1 if the patient had a stroke or 0 if not</a:t>
            </a:r>
          </a:p>
          <a:p>
            <a:pPr marL="285750" indent="-285750" algn="l" rtl="0">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Bradley Hand ITC" panose="03070402050302030203" pitchFamily="66" charset="0"/>
            </a:endParaRPr>
          </a:p>
          <a:p>
            <a:pPr marL="285750" indent="-285750" algn="l" rtl="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Bradley Hand ITC" panose="03070402050302030203" pitchFamily="66"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Bradley Hand ITC" panose="03070402050302030203" pitchFamily="66" charset="0"/>
            </a:endParaRPr>
          </a:p>
          <a:p>
            <a:r>
              <a:rPr lang="he-IL" sz="2800" dirty="0">
                <a:solidFill>
                  <a:srgbClr val="D69DE3"/>
                </a:solidFill>
                <a:latin typeface="Bradley Hand ITC" panose="03070402050302030203" pitchFamily="66"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Bradley Hand ITC" panose="03070402050302030203" pitchFamily="66" charset="0"/>
              </a:rPr>
              <a:t>-</a:t>
            </a:r>
            <a:r>
              <a:rPr lang="he-IL" sz="2800" dirty="0">
                <a:solidFill>
                  <a:srgbClr val="D69DE3"/>
                </a:solidFill>
                <a:latin typeface="Bradley Hand ITC" panose="03070402050302030203" pitchFamily="66"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Bradley Hand ITC" panose="03070402050302030203" pitchFamily="66"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E5B9-8121-3AD9-171A-D960A0E1391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C8E5A4-2639-8685-E0AF-24E7F64D58A7}"/>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התפלגות ערכים חשובים לפי האם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BBA5E382-94A4-4127-0FFC-DE8ECB079331}"/>
              </a:ext>
            </a:extLst>
          </p:cNvPr>
          <p:cNvSpPr txBox="1"/>
          <p:nvPr/>
        </p:nvSpPr>
        <p:spPr>
          <a:xfrm>
            <a:off x="1071682" y="1047914"/>
            <a:ext cx="6463437" cy="3416320"/>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ננתח את ה3 משתנים החשובים: הגיל, ה</a:t>
            </a:r>
            <a:r>
              <a:rPr lang="en-US" sz="2400" dirty="0" err="1">
                <a:solidFill>
                  <a:schemeClr val="bg1"/>
                </a:solidFill>
                <a:latin typeface="Bradley Hand ITC" panose="03070402050302030203" pitchFamily="66" charset="0"/>
              </a:rPr>
              <a:t>bmi</a:t>
            </a:r>
            <a:r>
              <a:rPr lang="en-US" sz="2400" dirty="0">
                <a:solidFill>
                  <a:schemeClr val="bg1"/>
                </a:solidFill>
                <a:latin typeface="Bradley Hand ITC" panose="03070402050302030203" pitchFamily="66" charset="0"/>
              </a:rPr>
              <a:t>- </a:t>
            </a:r>
            <a:r>
              <a:rPr lang="he-IL" sz="2400" dirty="0">
                <a:solidFill>
                  <a:schemeClr val="bg1"/>
                </a:solidFill>
                <a:latin typeface="Bradley Hand ITC" panose="03070402050302030203" pitchFamily="66" charset="0"/>
              </a:rPr>
              <a:t>וממוצע רמת הגלוקוז. נשווה בין מטופלים שקיבלו שבץ לבין אלה שלא (לפי ערך </a:t>
            </a:r>
            <a:r>
              <a:rPr lang="en-US" sz="2400" dirty="0">
                <a:solidFill>
                  <a:schemeClr val="bg1"/>
                </a:solidFill>
                <a:latin typeface="Bradley Hand ITC" panose="03070402050302030203" pitchFamily="66" charset="0"/>
              </a:rPr>
              <a:t>stroke</a:t>
            </a:r>
            <a:r>
              <a:rPr lang="he-IL" sz="2400" dirty="0">
                <a:solidFill>
                  <a:schemeClr val="bg1"/>
                </a:solidFill>
                <a:latin typeface="Bradley Hand ITC" panose="03070402050302030203" pitchFamily="66" charset="0"/>
              </a:rPr>
              <a:t>) לפי ההתפלגות של כל קבוצה על כל משתנה.</a:t>
            </a: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שככל שהגיל גדול יותר ככה גם ריכוז האנשים שקיבלו שבץ. זה מראה שגיל הוא פקטור משמעותי בקבלת החלטה לגבי סיווג קבלת שבץ.</a:t>
            </a: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גם ממוצע רמת גלוקוז ו-</a:t>
            </a:r>
            <a:r>
              <a:rPr lang="en-US" sz="2400" dirty="0" err="1">
                <a:solidFill>
                  <a:schemeClr val="bg1"/>
                </a:solidFill>
                <a:latin typeface="Bradley Hand ITC" panose="03070402050302030203" pitchFamily="66" charset="0"/>
              </a:rPr>
              <a:t>Bmi</a:t>
            </a:r>
            <a:r>
              <a:rPr lang="he-IL" sz="2400" dirty="0">
                <a:solidFill>
                  <a:schemeClr val="bg1"/>
                </a:solidFill>
                <a:latin typeface="Bradley Hand ITC" panose="03070402050302030203" pitchFamily="66" charset="0"/>
              </a:rPr>
              <a:t> מראים טרנד עם קבוצת מקבלי שבץ.</a:t>
            </a:r>
          </a:p>
        </p:txBody>
      </p:sp>
      <p:pic>
        <p:nvPicPr>
          <p:cNvPr id="8" name="תמונה 7" descr="תמונה שמכילה טקסט, תרשים, עלילה&#10;&#10;תוכן בינה מלאכותית גנרטיבית עשוי להיות שגוי.">
            <a:extLst>
              <a:ext uri="{FF2B5EF4-FFF2-40B4-BE49-F238E27FC236}">
                <a16:creationId xmlns:a16="http://schemas.microsoft.com/office/drawing/2014/main" id="{1108B30D-0426-4AA5-1A3D-703F260BD4F0}"/>
              </a:ext>
            </a:extLst>
          </p:cNvPr>
          <p:cNvPicPr>
            <a:picLocks noChangeAspect="1"/>
          </p:cNvPicPr>
          <p:nvPr/>
        </p:nvPicPr>
        <p:blipFill>
          <a:blip r:embed="rId3"/>
          <a:stretch>
            <a:fillRect/>
          </a:stretch>
        </p:blipFill>
        <p:spPr>
          <a:xfrm>
            <a:off x="1096583" y="4381664"/>
            <a:ext cx="6324600" cy="3162300"/>
          </a:xfrm>
          <a:prstGeom prst="rect">
            <a:avLst/>
          </a:prstGeom>
          <a:effectLst>
            <a:softEdge rad="38100"/>
          </a:effectLst>
        </p:spPr>
      </p:pic>
      <p:pic>
        <p:nvPicPr>
          <p:cNvPr id="10" name="תמונה 9" descr="תמונה שמכילה תרשים, צילום מסך, טקסט, עלילה&#10;&#10;תוכן בינה מלאכותית גנרטיבית עשוי להיות שגוי.">
            <a:extLst>
              <a:ext uri="{FF2B5EF4-FFF2-40B4-BE49-F238E27FC236}">
                <a16:creationId xmlns:a16="http://schemas.microsoft.com/office/drawing/2014/main" id="{3698F4A4-A181-9239-19D1-25F1D7676FE8}"/>
              </a:ext>
            </a:extLst>
          </p:cNvPr>
          <p:cNvPicPr>
            <a:picLocks noChangeAspect="1"/>
          </p:cNvPicPr>
          <p:nvPr/>
        </p:nvPicPr>
        <p:blipFill>
          <a:blip r:embed="rId4"/>
          <a:stretch>
            <a:fillRect/>
          </a:stretch>
        </p:blipFill>
        <p:spPr>
          <a:xfrm>
            <a:off x="7771007" y="4381664"/>
            <a:ext cx="6324600" cy="3162300"/>
          </a:xfrm>
          <a:prstGeom prst="rect">
            <a:avLst/>
          </a:prstGeom>
          <a:effectLst>
            <a:softEdge rad="38100"/>
          </a:effectLst>
        </p:spPr>
      </p:pic>
      <p:pic>
        <p:nvPicPr>
          <p:cNvPr id="12" name="תמונה 11" descr="תמונה שמכילה טקסט, תרשים, עלילה, צילום מסך&#10;&#10;תוכן בינה מלאכותית גנרטיבית עשוי להיות שגוי.">
            <a:extLst>
              <a:ext uri="{FF2B5EF4-FFF2-40B4-BE49-F238E27FC236}">
                <a16:creationId xmlns:a16="http://schemas.microsoft.com/office/drawing/2014/main" id="{F27DB765-DEAB-A25A-1A7D-ED558E43D039}"/>
              </a:ext>
            </a:extLst>
          </p:cNvPr>
          <p:cNvPicPr>
            <a:picLocks noChangeAspect="1"/>
          </p:cNvPicPr>
          <p:nvPr/>
        </p:nvPicPr>
        <p:blipFill>
          <a:blip r:embed="rId5"/>
          <a:stretch>
            <a:fillRect/>
          </a:stretch>
        </p:blipFill>
        <p:spPr>
          <a:xfrm>
            <a:off x="7761515" y="1047914"/>
            <a:ext cx="6324600" cy="3162300"/>
          </a:xfrm>
          <a:prstGeom prst="rect">
            <a:avLst/>
          </a:prstGeom>
          <a:effectLst>
            <a:softEdge rad="38100"/>
          </a:effectLst>
        </p:spPr>
      </p:pic>
    </p:spTree>
    <p:extLst>
      <p:ext uri="{BB962C8B-B14F-4D97-AF65-F5344CB8AC3E}">
        <p14:creationId xmlns:p14="http://schemas.microsoft.com/office/powerpoint/2010/main" val="149919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Bradley Hand ITC" panose="03070402050302030203" pitchFamily="66" charset="0"/>
            </a:endParaRPr>
          </a:p>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Bradley Hand ITC" panose="03070402050302030203" pitchFamily="66" charset="0"/>
            </a:endParaRPr>
          </a:p>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666</TotalTime>
  <Words>2078</Words>
  <Application>Microsoft Office PowerPoint</Application>
  <PresentationFormat>מותאם אישית</PresentationFormat>
  <Paragraphs>156</Paragraphs>
  <Slides>20</Slides>
  <Notes>20</Notes>
  <HiddenSlides>0</HiddenSlides>
  <MMClips>0</MMClips>
  <ScaleCrop>false</ScaleCrop>
  <HeadingPairs>
    <vt:vector size="6" baseType="variant">
      <vt:variant>
        <vt:lpstr>גופנים בשימוש</vt:lpstr>
      </vt:variant>
      <vt:variant>
        <vt:i4>9</vt:i4>
      </vt:variant>
      <vt:variant>
        <vt:lpstr>ערכת נושא</vt:lpstr>
      </vt:variant>
      <vt:variant>
        <vt:i4>1</vt:i4>
      </vt:variant>
      <vt:variant>
        <vt:lpstr>כותרות שקופיות</vt:lpstr>
      </vt:variant>
      <vt:variant>
        <vt:i4>20</vt:i4>
      </vt:variant>
    </vt:vector>
  </HeadingPairs>
  <TitlesOfParts>
    <vt:vector size="30" baseType="lpstr">
      <vt:lpstr>Batang</vt:lpstr>
      <vt:lpstr>BatangChe</vt:lpstr>
      <vt:lpstr>Arial</vt:lpstr>
      <vt:lpstr>Bradley Hand ITC</vt:lpstr>
      <vt:lpstr>Bricolage Grotesque Extra Bold</vt:lpstr>
      <vt:lpstr>Calibri</vt:lpstr>
      <vt:lpstr>Cambria Math</vt:lpstr>
      <vt:lpstr>Inter</vt:lpstr>
      <vt:lpstr>Montserrat</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omer apter</cp:lastModifiedBy>
  <cp:revision>62</cp:revision>
  <dcterms:created xsi:type="dcterms:W3CDTF">2025-07-12T19:56:09Z</dcterms:created>
  <dcterms:modified xsi:type="dcterms:W3CDTF">2025-07-27T16:20:49Z</dcterms:modified>
</cp:coreProperties>
</file>